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3" r:id="rId7"/>
    <p:sldId id="284" r:id="rId8"/>
    <p:sldId id="285" r:id="rId9"/>
    <p:sldId id="286" r:id="rId10"/>
    <p:sldId id="28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1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4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piqsels.com/en/search?q=machine+learning" TargetMode="Externa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server.org/photo/8515/Credit-cards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picpedia.org/chalkboard/c/credit-cards.html" TargetMode="Externa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faq.org/posts/2015/06/identity-theft-dont-let-it-happen-to-you-or-your-customers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pedia.org/highway-signs/d/data-analysis.html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pxhere.com/en/photo/1451193" TargetMode="External"/><Relationship Id="rId5" Type="http://schemas.openxmlformats.org/officeDocument/2006/relationships/image" Target="../media/image12.jpg"/><Relationship Id="rId4" Type="http://schemas.openxmlformats.org/officeDocument/2006/relationships/hyperlink" Target="https://creativecommons.org/licenses/by-sa/3.0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Smiley.svg" TargetMode="External"/><Relationship Id="rId3" Type="http://schemas.openxmlformats.org/officeDocument/2006/relationships/hyperlink" Target="http://2ravens72.deviantart.com/art/Thanks-for-the-Watch-618252920" TargetMode="External"/><Relationship Id="rId7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eoi.es/blogs/redinnovacionEOI/2015/09/25/machine-learning/" TargetMode="External"/><Relationship Id="rId5" Type="http://schemas.openxmlformats.org/officeDocument/2006/relationships/image" Target="../media/image14.jpg"/><Relationship Id="rId4" Type="http://schemas.openxmlformats.org/officeDocument/2006/relationships/hyperlink" Target="https://creativecommons.org/licenses/by-nc-nd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372532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CREDIT CARD FRAUD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 fontScale="92500"/>
          </a:bodyPr>
          <a:lstStyle/>
          <a:p>
            <a:pPr algn="l"/>
            <a:r>
              <a:rPr lang="en-US" dirty="0">
                <a:solidFill>
                  <a:srgbClr val="5792BA"/>
                </a:solidFill>
              </a:rPr>
              <a:t>         </a:t>
            </a:r>
          </a:p>
          <a:p>
            <a:pPr algn="l"/>
            <a:r>
              <a:rPr lang="en-US" dirty="0">
                <a:solidFill>
                  <a:srgbClr val="5792BA"/>
                </a:solidFill>
              </a:rPr>
              <a:t>            By :- Deepak Singh.</a:t>
            </a:r>
            <a:endParaRPr lang="en-US" sz="2300" dirty="0">
              <a:solidFill>
                <a:srgbClr val="5792B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738EC8-39A4-E37C-E0DC-4996131FF2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097307" y="372532"/>
            <a:ext cx="4100418" cy="152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highlight>
                  <a:srgbClr val="FFFF00"/>
                </a:highlight>
              </a:rPr>
              <a:t>USING MACHINE LEARNING CONCEPT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8977F0-DECA-4F5F-06AA-C9BB7019C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b="1" dirty="0"/>
              <a:t>                               </a:t>
            </a:r>
            <a:r>
              <a:rPr lang="en-US" sz="3600" b="1" u="sng" dirty="0"/>
              <a:t>CONTENT</a:t>
            </a:r>
          </a:p>
          <a:p>
            <a:r>
              <a:rPr lang="en-US" sz="3600" b="1" dirty="0"/>
              <a:t>1 :- Introduction.</a:t>
            </a:r>
          </a:p>
          <a:p>
            <a:r>
              <a:rPr lang="en-US" sz="3600" b="1" dirty="0"/>
              <a:t>2 :- Dataset.</a:t>
            </a:r>
          </a:p>
          <a:p>
            <a:r>
              <a:rPr lang="en-US" sz="3600" b="1" dirty="0"/>
              <a:t>3 :- </a:t>
            </a:r>
            <a:r>
              <a:rPr lang="en-US" sz="3600" b="1" dirty="0" err="1"/>
              <a:t>Datacleaning</a:t>
            </a:r>
            <a:r>
              <a:rPr lang="en-US" sz="3600" b="1" dirty="0"/>
              <a:t>.</a:t>
            </a:r>
          </a:p>
          <a:p>
            <a:r>
              <a:rPr lang="en-IN" sz="3600" b="1" dirty="0"/>
              <a:t>4 :- Using different model.</a:t>
            </a:r>
          </a:p>
          <a:p>
            <a:r>
              <a:rPr lang="en-IN" sz="3600" b="1" dirty="0"/>
              <a:t>5 :- Checking accuracy.</a:t>
            </a:r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A1DFE-3B3C-8156-839A-F2D6CCC18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6959" y="177807"/>
            <a:ext cx="9440034" cy="1828801"/>
          </a:xfrm>
        </p:spPr>
        <p:txBody>
          <a:bodyPr/>
          <a:lstStyle/>
          <a:p>
            <a:r>
              <a:rPr lang="en-US" b="1" u="sng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ABOUT</a:t>
            </a:r>
            <a:endParaRPr lang="en-IN" b="1" u="sng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4B476D-F8CD-D267-2860-FA8855D7AF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2302933"/>
            <a:ext cx="9440034" cy="3539067"/>
          </a:xfrm>
        </p:spPr>
        <p:txBody>
          <a:bodyPr>
            <a:normAutofit/>
          </a:bodyPr>
          <a:lstStyle/>
          <a:p>
            <a:r>
              <a:rPr lang="en-US" sz="3200" dirty="0"/>
              <a:t>#   In this </a:t>
            </a:r>
            <a:r>
              <a:rPr lang="en-US" sz="3200" dirty="0" err="1"/>
              <a:t>project,we</a:t>
            </a:r>
            <a:r>
              <a:rPr lang="en-US" sz="3200" dirty="0"/>
              <a:t> have built a machine learning model to predict the ‘Credit Card Fraud Detection’.</a:t>
            </a:r>
          </a:p>
          <a:p>
            <a:endParaRPr lang="en-US" sz="3200" dirty="0"/>
          </a:p>
          <a:p>
            <a:r>
              <a:rPr lang="en-US" sz="3200" dirty="0"/>
              <a:t>#  This project will very helpful for the real estate market .</a:t>
            </a:r>
            <a:endParaRPr lang="en-IN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3A5BFF-E9B6-7BFE-1219-5B082E57C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136568" y="50800"/>
            <a:ext cx="3919966" cy="2184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99F8F3-83F5-68A3-59D6-5706ABB858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-33867" y="-29720"/>
            <a:ext cx="4269966" cy="221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951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138A2-2145-9D68-612F-0233D5EF86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83" y="0"/>
            <a:ext cx="9440034" cy="1165412"/>
          </a:xfrm>
        </p:spPr>
        <p:txBody>
          <a:bodyPr>
            <a:normAutofit/>
          </a:bodyPr>
          <a:lstStyle/>
          <a:p>
            <a:r>
              <a:rPr lang="en-US" sz="4000" b="1" dirty="0"/>
              <a:t>GOALS AND OBJECTIVES </a:t>
            </a:r>
            <a:endParaRPr lang="en-IN" sz="4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BA0CF9-1A76-CE46-8118-99A603AB1A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1685365"/>
            <a:ext cx="9440034" cy="4698502"/>
          </a:xfrm>
        </p:spPr>
        <p:txBody>
          <a:bodyPr>
            <a:normAutofit fontScale="92500" lnSpcReduction="10000"/>
          </a:bodyPr>
          <a:lstStyle/>
          <a:p>
            <a:r>
              <a:rPr lang="en-US" sz="3000" i="0" dirty="0">
                <a:solidFill>
                  <a:srgbClr val="212529"/>
                </a:solidFill>
                <a:effectLst/>
                <a:highlight>
                  <a:srgbClr val="C0C0C0"/>
                </a:highlight>
                <a:latin typeface="-apple-system"/>
              </a:rPr>
              <a:t>1). When a fraudster compromises an individual's credit/debit card, everyone involved in the process suffers, right from the individual whose confidential data has been leaked to the businesses . The process of automatically differentiating between fraudulent and genuine users is known as </a:t>
            </a:r>
            <a:r>
              <a:rPr lang="en-US" sz="3000" b="0" i="0" dirty="0">
                <a:solidFill>
                  <a:srgbClr val="212529"/>
                </a:solidFill>
                <a:effectLst/>
                <a:highlight>
                  <a:srgbClr val="C0C0C0"/>
                </a:highlight>
                <a:latin typeface="-apple-system"/>
              </a:rPr>
              <a:t>“</a:t>
            </a:r>
            <a:r>
              <a:rPr lang="en-US" sz="3000" b="1" i="1" dirty="0">
                <a:solidFill>
                  <a:srgbClr val="212529"/>
                </a:solidFill>
                <a:effectLst/>
                <a:highlight>
                  <a:srgbClr val="C0C0C0"/>
                </a:highlight>
                <a:latin typeface="-apple-system"/>
              </a:rPr>
              <a:t>credit card fraud detection</a:t>
            </a:r>
            <a:r>
              <a:rPr lang="en-US" sz="3000" b="0" i="0" dirty="0">
                <a:solidFill>
                  <a:srgbClr val="212529"/>
                </a:solidFill>
                <a:effectLst/>
                <a:highlight>
                  <a:srgbClr val="C0C0C0"/>
                </a:highlight>
                <a:latin typeface="-apple-system"/>
              </a:rPr>
              <a:t>”.</a:t>
            </a:r>
            <a:endParaRPr lang="en-US" sz="3000" dirty="0">
              <a:highlight>
                <a:srgbClr val="C0C0C0"/>
              </a:highlight>
            </a:endParaRPr>
          </a:p>
          <a:p>
            <a:r>
              <a:rPr lang="en-US" sz="2800" dirty="0">
                <a:solidFill>
                  <a:schemeClr val="bg1"/>
                </a:solidFill>
                <a:highlight>
                  <a:srgbClr val="C0C0C0"/>
                </a:highlight>
              </a:rPr>
              <a:t>2). I used </a:t>
            </a:r>
            <a:r>
              <a:rPr lang="en-US" sz="2800" dirty="0" err="1">
                <a:solidFill>
                  <a:schemeClr val="bg1"/>
                </a:solidFill>
                <a:highlight>
                  <a:srgbClr val="C0C0C0"/>
                </a:highlight>
              </a:rPr>
              <a:t>creditcard</a:t>
            </a:r>
            <a:r>
              <a:rPr lang="en-US" sz="2800" dirty="0">
                <a:solidFill>
                  <a:schemeClr val="bg1"/>
                </a:solidFill>
                <a:highlight>
                  <a:srgbClr val="C0C0C0"/>
                </a:highlight>
              </a:rPr>
              <a:t> data.csv dataset for creating model which </a:t>
            </a:r>
            <a:r>
              <a:rPr lang="en-US" sz="2800" dirty="0" err="1">
                <a:solidFill>
                  <a:schemeClr val="bg1"/>
                </a:solidFill>
                <a:highlight>
                  <a:srgbClr val="C0C0C0"/>
                </a:highlight>
              </a:rPr>
              <a:t>i</a:t>
            </a:r>
            <a:r>
              <a:rPr lang="en-US" sz="2800" dirty="0">
                <a:solidFill>
                  <a:schemeClr val="bg1"/>
                </a:solidFill>
                <a:highlight>
                  <a:srgbClr val="C0C0C0"/>
                </a:highlight>
              </a:rPr>
              <a:t> download from kaggle.com.</a:t>
            </a:r>
          </a:p>
          <a:p>
            <a:r>
              <a:rPr lang="en-US" sz="2800" dirty="0">
                <a:solidFill>
                  <a:schemeClr val="bg1"/>
                </a:solidFill>
                <a:highlight>
                  <a:srgbClr val="C0C0C0"/>
                </a:highlight>
              </a:rPr>
              <a:t> 3).  I am using multiple machine learning model to create a predictive model.</a:t>
            </a:r>
            <a:endParaRPr lang="en-IN" sz="28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BB2A76-7719-A8E1-E086-B8CFFFBE7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44824"/>
            <a:ext cx="3097763" cy="147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615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FC1EB-6CCE-BE25-2EBB-6CE194A47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0"/>
            <a:ext cx="9440034" cy="1308847"/>
          </a:xfrm>
        </p:spPr>
        <p:txBody>
          <a:bodyPr>
            <a:normAutofit/>
          </a:bodyPr>
          <a:lstStyle/>
          <a:p>
            <a:r>
              <a:rPr lang="en-US" sz="4000" b="1" u="sng" dirty="0"/>
              <a:t>MODELS USED IN PROJECTS</a:t>
            </a:r>
            <a:endParaRPr lang="en-IN" sz="4000" b="1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61AD19-B865-B7E4-0CBD-8E2724524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2267339"/>
            <a:ext cx="9440034" cy="4497355"/>
          </a:xfrm>
        </p:spPr>
        <p:txBody>
          <a:bodyPr>
            <a:normAutofit/>
          </a:bodyPr>
          <a:lstStyle/>
          <a:p>
            <a:r>
              <a:rPr lang="en-US" dirty="0"/>
              <a:t>1. LOGISTIC REGRESSION</a:t>
            </a:r>
          </a:p>
          <a:p>
            <a:pPr marL="457200" indent="-457200">
              <a:buAutoNum type="arabicPeriod"/>
            </a:pPr>
            <a:endParaRPr lang="en-US" dirty="0"/>
          </a:p>
          <a:p>
            <a:r>
              <a:rPr lang="en-US" dirty="0"/>
              <a:t>2. RANDOM FOREST CLASSIFIER</a:t>
            </a:r>
          </a:p>
          <a:p>
            <a:endParaRPr lang="en-US" dirty="0"/>
          </a:p>
          <a:p>
            <a:r>
              <a:rPr lang="en-IN" dirty="0"/>
              <a:t>3. GRADIENT BOOSTING LASSIFIER</a:t>
            </a:r>
          </a:p>
        </p:txBody>
      </p:sp>
    </p:spTree>
    <p:extLst>
      <p:ext uri="{BB962C8B-B14F-4D97-AF65-F5344CB8AC3E}">
        <p14:creationId xmlns:p14="http://schemas.microsoft.com/office/powerpoint/2010/main" val="4270763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11DDF-786E-F174-D98E-8B88EB98F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087" y="556753"/>
            <a:ext cx="9590550" cy="1828813"/>
          </a:xfrm>
        </p:spPr>
        <p:txBody>
          <a:bodyPr/>
          <a:lstStyle/>
          <a:p>
            <a:r>
              <a:rPr lang="en-IN" dirty="0">
                <a:highlight>
                  <a:srgbClr val="808080"/>
                </a:highlight>
              </a:rPr>
              <a:t>ANALYSIS PART</a:t>
            </a:r>
            <a:br>
              <a:rPr lang="en-IN" dirty="0">
                <a:highlight>
                  <a:srgbClr val="808080"/>
                </a:highlight>
              </a:rPr>
            </a:br>
            <a:endParaRPr lang="en-IN" dirty="0">
              <a:highlight>
                <a:srgbClr val="808080"/>
              </a:highlight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62EE07-B561-CB56-2E9B-6A26D219B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0724" y="3138941"/>
            <a:ext cx="8085872" cy="1333494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# LOGISTIC REGRESSION = 94.41%</a:t>
            </a:r>
          </a:p>
          <a:p>
            <a:r>
              <a:rPr lang="en-IN" dirty="0"/>
              <a:t># RANDOM FOREST CLASSIFIER= 92.38 %</a:t>
            </a:r>
          </a:p>
          <a:p>
            <a:r>
              <a:rPr lang="en-IN" dirty="0"/>
              <a:t># GRADIENT BOOSTING CLASSIFIER =  91.37%</a:t>
            </a:r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E95E59-2FAF-DD7B-6B15-31985E1F3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32236" y="2836506"/>
            <a:ext cx="3859763" cy="23886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A2C9CC-E544-3272-3BF8-9BB8086742AA}"/>
              </a:ext>
            </a:extLst>
          </p:cNvPr>
          <p:cNvSpPr txBox="1"/>
          <p:nvPr/>
        </p:nvSpPr>
        <p:spPr>
          <a:xfrm>
            <a:off x="946062" y="6858000"/>
            <a:ext cx="102998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www.picpedia.org/highway-signs/d/data-analysis.html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sa/3.0/"/>
              </a:rPr>
              <a:t>CC BY-SA</a:t>
            </a:r>
            <a:endParaRPr lang="en-IN" sz="9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0EAB6C-9109-B7DE-014A-24A447CF30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22076" y="346018"/>
            <a:ext cx="4039378" cy="258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38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344E0-692D-F69E-4A45-C8E50553C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35C8A8-3509-B74A-4A88-3DAFEBA36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3035306"/>
            <a:ext cx="12191999" cy="36454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98060A-AA65-2F3B-3243-DAF8D723750E}"/>
              </a:ext>
            </a:extLst>
          </p:cNvPr>
          <p:cNvSpPr txBox="1"/>
          <p:nvPr/>
        </p:nvSpPr>
        <p:spPr>
          <a:xfrm>
            <a:off x="0" y="6858000"/>
            <a:ext cx="121919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://2ravens72.deviantart.com/art/Thanks-for-the-Watch-618252920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-nd/3.0/"/>
              </a:rPr>
              <a:t>CC BY-NC-ND</a:t>
            </a:r>
            <a:endParaRPr lang="en-IN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F59EF8-6DCB-D11A-B9FD-050216E39F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913415" y="0"/>
            <a:ext cx="7455158" cy="2908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FBE067-8AB4-E9A7-353B-36F35D2F25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0" y="118583"/>
            <a:ext cx="3089988" cy="266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099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{2FB67F3D-9990-4B4F-9F56-952A0AE6752A}tf11665031_win32</Template>
  <TotalTime>128</TotalTime>
  <Words>227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-apple-system</vt:lpstr>
      <vt:lpstr>Arial Nova</vt:lpstr>
      <vt:lpstr>Arial Nova Light</vt:lpstr>
      <vt:lpstr>Wingdings 2</vt:lpstr>
      <vt:lpstr>SlateVTI</vt:lpstr>
      <vt:lpstr>CREDIT CARD FRAUD DETECTION</vt:lpstr>
      <vt:lpstr>USING MACHINE LEARNING CONCEPT</vt:lpstr>
      <vt:lpstr>ABOUT</vt:lpstr>
      <vt:lpstr>GOALS AND OBJECTIVES </vt:lpstr>
      <vt:lpstr>MODELS USED IN PROJECTS</vt:lpstr>
      <vt:lpstr>ANALYSIS PART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DETECTION</dc:title>
  <dc:creator>Priya Singh</dc:creator>
  <cp:lastModifiedBy>Priya Singh</cp:lastModifiedBy>
  <cp:revision>3</cp:revision>
  <dcterms:created xsi:type="dcterms:W3CDTF">2023-08-29T19:01:01Z</dcterms:created>
  <dcterms:modified xsi:type="dcterms:W3CDTF">2023-09-01T07:25:32Z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